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0" d="100"/>
          <a:sy n="70" d="100"/>
        </p:scale>
        <p:origin x="-600" y="-14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358C52-4CF7-48DB-9C0D-AF35A97EFF14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489BE-7A89-4D4D-8290-093A1A85B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99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hyperlink" Target="https://gamma.app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41041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3204" y="2318504"/>
            <a:ext cx="4887873" cy="359259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261258" y="370114"/>
            <a:ext cx="8730342" cy="40603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7650"/>
              </a:lnSpc>
            </a:pPr>
            <a:r>
              <a:rPr lang="ru-RU" sz="4000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Активизация и развитие творческих </a:t>
            </a:r>
            <a:r>
              <a:rPr lang="ru-RU" sz="4000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способностей, </a:t>
            </a:r>
            <a:r>
              <a:rPr lang="ru-RU" sz="4000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познавательной активности у </a:t>
            </a:r>
            <a:r>
              <a:rPr lang="ru-RU" sz="4000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обучающихся </a:t>
            </a:r>
            <a:r>
              <a:rPr lang="ru-RU" sz="4000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на уроках химии</a:t>
            </a:r>
            <a:endParaRPr lang="en-US" sz="4000" dirty="0"/>
          </a:p>
        </p:txBody>
      </p:sp>
      <p:sp>
        <p:nvSpPr>
          <p:cNvPr id="7" name="Text 2"/>
          <p:cNvSpPr/>
          <p:nvPr/>
        </p:nvSpPr>
        <p:spPr>
          <a:xfrm>
            <a:off x="1022782" y="4876936"/>
            <a:ext cx="7468553" cy="1532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Развитие творческого мышления у школьников является важной задачей современного образования. Химия – предмет, который предоставляет множество возможностей для реализации творческого </a:t>
            </a:r>
            <a:r>
              <a:rPr lang="en-US" sz="1885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потенциала</a:t>
            </a:r>
            <a:r>
              <a:rPr lang="en-US" sz="188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ru-RU" sz="1885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об</a:t>
            </a:r>
            <a:r>
              <a:rPr lang="en-US" sz="1885" dirty="0" err="1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уча</a:t>
            </a:r>
            <a:r>
              <a:rPr lang="ru-RU" sz="1885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ю</a:t>
            </a:r>
            <a:r>
              <a:rPr lang="en-US" sz="1885" dirty="0" err="1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щихся</a:t>
            </a:r>
            <a:r>
              <a:rPr lang="en-US" sz="188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885" dirty="0"/>
          </a:p>
        </p:txBody>
      </p:sp>
      <p:sp>
        <p:nvSpPr>
          <p:cNvPr id="10" name="Text 4"/>
          <p:cNvSpPr/>
          <p:nvPr/>
        </p:nvSpPr>
        <p:spPr>
          <a:xfrm>
            <a:off x="837725" y="6928604"/>
            <a:ext cx="2928460" cy="41886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299"/>
              </a:lnSpc>
              <a:buNone/>
            </a:pPr>
            <a:r>
              <a:rPr lang="ru-RU" sz="2356" b="1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Выполнила</a:t>
            </a:r>
            <a:r>
              <a:rPr lang="en-US" sz="2356" b="1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: </a:t>
            </a:r>
            <a:r>
              <a:rPr lang="ru-RU" sz="2356" b="1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Кобцева А.А., учитель химии</a:t>
            </a:r>
            <a:endParaRPr lang="en-US" sz="235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7685" y="400527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431" y="1967389"/>
            <a:ext cx="5067419" cy="429470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072783" y="1671161"/>
            <a:ext cx="7971234" cy="9853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881"/>
              </a:lnSpc>
              <a:buNone/>
            </a:pPr>
            <a:r>
              <a:rPr lang="en-US" sz="3105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Основные </a:t>
            </a:r>
            <a:r>
              <a:rPr lang="en-US" sz="3105" b="1" dirty="0" err="1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принципы</a:t>
            </a:r>
            <a:r>
              <a:rPr lang="en-US" sz="3105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</a:t>
            </a:r>
            <a:r>
              <a:rPr lang="ru-RU" sz="3105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поддержания</a:t>
            </a:r>
            <a:r>
              <a:rPr lang="en-US" sz="3105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</a:t>
            </a:r>
            <a:r>
              <a:rPr lang="en-US" sz="3105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познавательной активности</a:t>
            </a:r>
            <a:endParaRPr lang="en-US" sz="3105" dirty="0"/>
          </a:p>
        </p:txBody>
      </p:sp>
      <p:sp>
        <p:nvSpPr>
          <p:cNvPr id="7" name="Shape 2"/>
          <p:cNvSpPr/>
          <p:nvPr/>
        </p:nvSpPr>
        <p:spPr>
          <a:xfrm>
            <a:off x="6072783" y="3096339"/>
            <a:ext cx="376952" cy="376952"/>
          </a:xfrm>
          <a:prstGeom prst="roundRect">
            <a:avLst>
              <a:gd name="adj" fmla="val 66680"/>
            </a:avLst>
          </a:prstGeom>
          <a:solidFill>
            <a:srgbClr val="F3F3FF"/>
          </a:solidFill>
          <a:ln w="15240">
            <a:solidFill>
              <a:srgbClr val="2D4DF2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190298" y="3166467"/>
            <a:ext cx="141923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1863" dirty="0"/>
          </a:p>
        </p:txBody>
      </p:sp>
      <p:sp>
        <p:nvSpPr>
          <p:cNvPr id="9" name="Text 4"/>
          <p:cNvSpPr/>
          <p:nvPr/>
        </p:nvSpPr>
        <p:spPr>
          <a:xfrm>
            <a:off x="6617256" y="3096339"/>
            <a:ext cx="2141339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40"/>
              </a:lnSpc>
              <a:buNone/>
            </a:pPr>
            <a:r>
              <a:rPr lang="en-US" sz="1552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Проблемные ситуации</a:t>
            </a:r>
            <a:endParaRPr lang="en-US" sz="1552" dirty="0"/>
          </a:p>
        </p:txBody>
      </p:sp>
      <p:sp>
        <p:nvSpPr>
          <p:cNvPr id="10" name="Text 5"/>
          <p:cNvSpPr/>
          <p:nvPr/>
        </p:nvSpPr>
        <p:spPr>
          <a:xfrm>
            <a:off x="6617256" y="3443288"/>
            <a:ext cx="3357443" cy="1072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11"/>
              </a:lnSpc>
              <a:buNone/>
            </a:pPr>
            <a:r>
              <a:rPr lang="en-US" sz="1319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Создание ситуации, требующей нестандартного решения, побуждает учеников к активному поиску информации и творческому решению задачи.</a:t>
            </a:r>
            <a:endParaRPr lang="en-US" sz="1319" dirty="0"/>
          </a:p>
        </p:txBody>
      </p:sp>
      <p:sp>
        <p:nvSpPr>
          <p:cNvPr id="11" name="Shape 6"/>
          <p:cNvSpPr/>
          <p:nvPr/>
        </p:nvSpPr>
        <p:spPr>
          <a:xfrm>
            <a:off x="10142220" y="3096339"/>
            <a:ext cx="376952" cy="376952"/>
          </a:xfrm>
          <a:prstGeom prst="roundRect">
            <a:avLst>
              <a:gd name="adj" fmla="val 66680"/>
            </a:avLst>
          </a:prstGeom>
          <a:solidFill>
            <a:srgbClr val="F3F3FF"/>
          </a:solidFill>
          <a:ln w="15240">
            <a:solidFill>
              <a:srgbClr val="018CE1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10259735" y="3166467"/>
            <a:ext cx="141923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1863" dirty="0"/>
          </a:p>
        </p:txBody>
      </p:sp>
      <p:sp>
        <p:nvSpPr>
          <p:cNvPr id="13" name="Text 8"/>
          <p:cNvSpPr/>
          <p:nvPr/>
        </p:nvSpPr>
        <p:spPr>
          <a:xfrm>
            <a:off x="10686693" y="3096339"/>
            <a:ext cx="3176111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40"/>
              </a:lnSpc>
              <a:buNone/>
            </a:pPr>
            <a:r>
              <a:rPr lang="en-US" sz="1552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Исследовательская деятельность</a:t>
            </a:r>
            <a:endParaRPr lang="en-US" sz="1552" dirty="0"/>
          </a:p>
        </p:txBody>
      </p:sp>
      <p:sp>
        <p:nvSpPr>
          <p:cNvPr id="14" name="Text 9"/>
          <p:cNvSpPr/>
          <p:nvPr/>
        </p:nvSpPr>
        <p:spPr>
          <a:xfrm>
            <a:off x="10686693" y="3443288"/>
            <a:ext cx="3357443" cy="1340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11"/>
              </a:lnSpc>
              <a:buNone/>
            </a:pPr>
            <a:r>
              <a:rPr lang="en-US" sz="1319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Позволяет учащимся самостоятельно проводить эксперименты, анализировать результаты и делать выводы, развивая критическое мышление и творческий подход.</a:t>
            </a:r>
            <a:endParaRPr lang="en-US" sz="1319" dirty="0"/>
          </a:p>
        </p:txBody>
      </p:sp>
      <p:sp>
        <p:nvSpPr>
          <p:cNvPr id="15" name="Shape 10"/>
          <p:cNvSpPr/>
          <p:nvPr/>
        </p:nvSpPr>
        <p:spPr>
          <a:xfrm>
            <a:off x="6072783" y="5139333"/>
            <a:ext cx="376952" cy="376952"/>
          </a:xfrm>
          <a:prstGeom prst="roundRect">
            <a:avLst>
              <a:gd name="adj" fmla="val 66680"/>
            </a:avLst>
          </a:prstGeom>
          <a:solidFill>
            <a:srgbClr val="F3F3FF"/>
          </a:solidFill>
          <a:ln w="15240">
            <a:solidFill>
              <a:srgbClr val="DA33B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6190298" y="5209461"/>
            <a:ext cx="141923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1863" dirty="0"/>
          </a:p>
        </p:txBody>
      </p:sp>
      <p:sp>
        <p:nvSpPr>
          <p:cNvPr id="17" name="Text 12"/>
          <p:cNvSpPr/>
          <p:nvPr/>
        </p:nvSpPr>
        <p:spPr>
          <a:xfrm>
            <a:off x="6617256" y="5139333"/>
            <a:ext cx="3190875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40"/>
              </a:lnSpc>
              <a:buNone/>
            </a:pPr>
            <a:r>
              <a:rPr lang="en-US" sz="1552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Интерактивные методы обучения</a:t>
            </a:r>
            <a:endParaRPr lang="en-US" sz="1552" dirty="0"/>
          </a:p>
        </p:txBody>
      </p:sp>
      <p:sp>
        <p:nvSpPr>
          <p:cNvPr id="18" name="Text 13"/>
          <p:cNvSpPr/>
          <p:nvPr/>
        </p:nvSpPr>
        <p:spPr>
          <a:xfrm>
            <a:off x="6617256" y="5486281"/>
            <a:ext cx="3357443" cy="1072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11"/>
              </a:lnSpc>
              <a:buNone/>
            </a:pPr>
            <a:r>
              <a:rPr lang="en-US" sz="1319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Использование игр, дискуссий и ролевых игр активизирует внимание и вовлеченность учащихся, способствуя более глубокому пониманию материала.</a:t>
            </a:r>
            <a:endParaRPr lang="en-US" sz="1319" dirty="0"/>
          </a:p>
        </p:txBody>
      </p:sp>
      <p:sp>
        <p:nvSpPr>
          <p:cNvPr id="19" name="Shape 14"/>
          <p:cNvSpPr/>
          <p:nvPr/>
        </p:nvSpPr>
        <p:spPr>
          <a:xfrm>
            <a:off x="10142220" y="5139333"/>
            <a:ext cx="376952" cy="376952"/>
          </a:xfrm>
          <a:prstGeom prst="roundRect">
            <a:avLst>
              <a:gd name="adj" fmla="val 66680"/>
            </a:avLst>
          </a:prstGeom>
          <a:solidFill>
            <a:srgbClr val="F3F3FF"/>
          </a:solidFill>
          <a:ln w="15240">
            <a:solidFill>
              <a:srgbClr val="2D4DF2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10259735" y="5209461"/>
            <a:ext cx="141923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1863" dirty="0"/>
          </a:p>
        </p:txBody>
      </p:sp>
      <p:sp>
        <p:nvSpPr>
          <p:cNvPr id="21" name="Text 16"/>
          <p:cNvSpPr/>
          <p:nvPr/>
        </p:nvSpPr>
        <p:spPr>
          <a:xfrm>
            <a:off x="10686693" y="5139333"/>
            <a:ext cx="2400895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40"/>
              </a:lnSpc>
              <a:buNone/>
            </a:pPr>
            <a:r>
              <a:rPr lang="en-US" sz="1552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Индивидуальный подход</a:t>
            </a:r>
            <a:endParaRPr lang="en-US" sz="1552" dirty="0"/>
          </a:p>
        </p:txBody>
      </p:sp>
      <p:sp>
        <p:nvSpPr>
          <p:cNvPr id="22" name="Text 17"/>
          <p:cNvSpPr/>
          <p:nvPr/>
        </p:nvSpPr>
        <p:spPr>
          <a:xfrm>
            <a:off x="10686693" y="5486281"/>
            <a:ext cx="3357443" cy="1072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111"/>
              </a:lnSpc>
              <a:buNone/>
            </a:pPr>
            <a:r>
              <a:rPr lang="en-US" sz="1319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Учет индивидуальных особенностей каждого ученика позволяет выбрать наиболее эффективные методы для его развития и раскрытия потенциала.</a:t>
            </a:r>
            <a:endParaRPr lang="en-US" sz="131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6943" y="523195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674439" y="1191153"/>
            <a:ext cx="12954952" cy="14080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544"/>
              </a:lnSpc>
              <a:buNone/>
            </a:pPr>
            <a:r>
              <a:rPr lang="en-US" sz="4435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Методы и приемы развития творческого мышления</a:t>
            </a:r>
            <a:endParaRPr lang="en-US" sz="4435" dirty="0"/>
          </a:p>
        </p:txBody>
      </p:sp>
      <p:sp>
        <p:nvSpPr>
          <p:cNvPr id="5" name="Text 2"/>
          <p:cNvSpPr/>
          <p:nvPr/>
        </p:nvSpPr>
        <p:spPr>
          <a:xfrm>
            <a:off x="837724" y="3948589"/>
            <a:ext cx="2816185" cy="3519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72"/>
              </a:lnSpc>
              <a:buNone/>
            </a:pPr>
            <a:r>
              <a:rPr lang="en-US" sz="2218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Методы</a:t>
            </a:r>
            <a:endParaRPr lang="en-US" sz="2218" dirty="0"/>
          </a:p>
        </p:txBody>
      </p:sp>
      <p:sp>
        <p:nvSpPr>
          <p:cNvPr id="6" name="Text 3"/>
          <p:cNvSpPr/>
          <p:nvPr/>
        </p:nvSpPr>
        <p:spPr>
          <a:xfrm>
            <a:off x="837724" y="4539853"/>
            <a:ext cx="3928586" cy="1532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Методы мозгового штурма, метод проб и ошибок, метод аналогии, метод решения задач с открытым ответом.</a:t>
            </a:r>
            <a:endParaRPr lang="en-US" sz="1885" dirty="0"/>
          </a:p>
        </p:txBody>
      </p:sp>
      <p:sp>
        <p:nvSpPr>
          <p:cNvPr id="7" name="Text 4"/>
          <p:cNvSpPr/>
          <p:nvPr/>
        </p:nvSpPr>
        <p:spPr>
          <a:xfrm>
            <a:off x="5357813" y="3948589"/>
            <a:ext cx="2816185" cy="3519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72"/>
              </a:lnSpc>
              <a:buNone/>
            </a:pPr>
            <a:r>
              <a:rPr lang="en-US" sz="2218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Приемы</a:t>
            </a:r>
            <a:endParaRPr lang="en-US" sz="2218" dirty="0"/>
          </a:p>
        </p:txBody>
      </p:sp>
      <p:sp>
        <p:nvSpPr>
          <p:cNvPr id="8" name="Text 5"/>
          <p:cNvSpPr/>
          <p:nvPr/>
        </p:nvSpPr>
        <p:spPr>
          <a:xfrm>
            <a:off x="5357813" y="4539853"/>
            <a:ext cx="3928586" cy="1532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Разработка учебных проектов, создание моделей молекул, составление кроссвордов, решение творческих задач.</a:t>
            </a:r>
            <a:endParaRPr lang="en-US" sz="1885" dirty="0"/>
          </a:p>
        </p:txBody>
      </p:sp>
      <p:sp>
        <p:nvSpPr>
          <p:cNvPr id="9" name="Text 6"/>
          <p:cNvSpPr/>
          <p:nvPr/>
        </p:nvSpPr>
        <p:spPr>
          <a:xfrm>
            <a:off x="9877901" y="3948589"/>
            <a:ext cx="3357920" cy="35194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72"/>
              </a:lnSpc>
              <a:buNone/>
            </a:pPr>
            <a:r>
              <a:rPr lang="en-US" sz="2218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Использование метафор</a:t>
            </a:r>
            <a:endParaRPr lang="en-US" sz="2218" dirty="0"/>
          </a:p>
        </p:txBody>
      </p:sp>
      <p:sp>
        <p:nvSpPr>
          <p:cNvPr id="10" name="Text 7"/>
          <p:cNvSpPr/>
          <p:nvPr/>
        </p:nvSpPr>
        <p:spPr>
          <a:xfrm>
            <a:off x="9877901" y="4539853"/>
            <a:ext cx="3928586" cy="11490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188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Поиск аналогий между химическими процессами и явлениями из повседневной жизни.</a:t>
            </a:r>
            <a:endParaRPr lang="en-US" sz="18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431" y="2282071"/>
            <a:ext cx="5067419" cy="366545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072783" y="1211104"/>
            <a:ext cx="7971234" cy="9853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881"/>
              </a:lnSpc>
              <a:buNone/>
            </a:pPr>
            <a:r>
              <a:rPr lang="en-US" sz="3105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Использование проблемных ситуаций и исследовательской деятельности</a:t>
            </a:r>
            <a:endParaRPr lang="en-US" sz="3105" dirty="0"/>
          </a:p>
        </p:txBody>
      </p:sp>
      <p:sp>
        <p:nvSpPr>
          <p:cNvPr id="7" name="Shape 2"/>
          <p:cNvSpPr/>
          <p:nvPr/>
        </p:nvSpPr>
        <p:spPr>
          <a:xfrm>
            <a:off x="6312694" y="2447806"/>
            <a:ext cx="22860" cy="4570571"/>
          </a:xfrm>
          <a:prstGeom prst="roundRect">
            <a:avLst>
              <a:gd name="adj" fmla="val 1099520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8" name="Shape 3"/>
          <p:cNvSpPr/>
          <p:nvPr/>
        </p:nvSpPr>
        <p:spPr>
          <a:xfrm>
            <a:off x="6489740" y="2813328"/>
            <a:ext cx="586383" cy="22860"/>
          </a:xfrm>
          <a:prstGeom prst="roundRect">
            <a:avLst>
              <a:gd name="adj" fmla="val 1099520"/>
            </a:avLst>
          </a:prstGeom>
          <a:solidFill>
            <a:srgbClr val="2D4DF2"/>
          </a:solidFill>
          <a:ln/>
        </p:spPr>
      </p:sp>
      <p:sp>
        <p:nvSpPr>
          <p:cNvPr id="9" name="Shape 4"/>
          <p:cNvSpPr/>
          <p:nvPr/>
        </p:nvSpPr>
        <p:spPr>
          <a:xfrm>
            <a:off x="6135648" y="2636282"/>
            <a:ext cx="376952" cy="376952"/>
          </a:xfrm>
          <a:prstGeom prst="roundRect">
            <a:avLst>
              <a:gd name="adj" fmla="val 66680"/>
            </a:avLst>
          </a:prstGeom>
          <a:solidFill>
            <a:srgbClr val="F3F3FF"/>
          </a:solidFill>
          <a:ln w="15240">
            <a:solidFill>
              <a:srgbClr val="2D4DF2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6253162" y="2706410"/>
            <a:ext cx="141923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1863" dirty="0"/>
          </a:p>
        </p:txBody>
      </p:sp>
      <p:sp>
        <p:nvSpPr>
          <p:cNvPr id="11" name="Text 6"/>
          <p:cNvSpPr/>
          <p:nvPr/>
        </p:nvSpPr>
        <p:spPr>
          <a:xfrm>
            <a:off x="7245668" y="2615327"/>
            <a:ext cx="2128004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40"/>
              </a:lnSpc>
              <a:buNone/>
            </a:pPr>
            <a:r>
              <a:rPr lang="en-US" sz="1552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Постановка проблемы</a:t>
            </a:r>
            <a:endParaRPr lang="en-US" sz="1552" dirty="0"/>
          </a:p>
        </p:txBody>
      </p:sp>
      <p:sp>
        <p:nvSpPr>
          <p:cNvPr id="12" name="Text 7"/>
          <p:cNvSpPr/>
          <p:nvPr/>
        </p:nvSpPr>
        <p:spPr>
          <a:xfrm>
            <a:off x="7245668" y="2962275"/>
            <a:ext cx="6798350" cy="2680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11"/>
              </a:lnSpc>
              <a:buNone/>
            </a:pPr>
            <a:r>
              <a:rPr lang="en-US" sz="1319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Учитель предлагает учащимся ситуацию, решение которой требует творческого подхода.</a:t>
            </a:r>
            <a:endParaRPr lang="en-US" sz="1319" dirty="0"/>
          </a:p>
        </p:txBody>
      </p:sp>
      <p:sp>
        <p:nvSpPr>
          <p:cNvPr id="13" name="Shape 8"/>
          <p:cNvSpPr/>
          <p:nvPr/>
        </p:nvSpPr>
        <p:spPr>
          <a:xfrm>
            <a:off x="6489740" y="3930848"/>
            <a:ext cx="586383" cy="22860"/>
          </a:xfrm>
          <a:prstGeom prst="roundRect">
            <a:avLst>
              <a:gd name="adj" fmla="val 1099520"/>
            </a:avLst>
          </a:prstGeom>
          <a:solidFill>
            <a:srgbClr val="018CE1"/>
          </a:solidFill>
          <a:ln/>
        </p:spPr>
      </p:sp>
      <p:sp>
        <p:nvSpPr>
          <p:cNvPr id="14" name="Shape 9"/>
          <p:cNvSpPr/>
          <p:nvPr/>
        </p:nvSpPr>
        <p:spPr>
          <a:xfrm>
            <a:off x="6135648" y="3753802"/>
            <a:ext cx="376952" cy="376952"/>
          </a:xfrm>
          <a:prstGeom prst="roundRect">
            <a:avLst>
              <a:gd name="adj" fmla="val 66680"/>
            </a:avLst>
          </a:prstGeom>
          <a:solidFill>
            <a:srgbClr val="F3F3FF"/>
          </a:solidFill>
          <a:ln w="15240">
            <a:solidFill>
              <a:srgbClr val="018CE1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6253162" y="3823930"/>
            <a:ext cx="141923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1863" dirty="0"/>
          </a:p>
        </p:txBody>
      </p:sp>
      <p:sp>
        <p:nvSpPr>
          <p:cNvPr id="16" name="Text 11"/>
          <p:cNvSpPr/>
          <p:nvPr/>
        </p:nvSpPr>
        <p:spPr>
          <a:xfrm>
            <a:off x="7245668" y="3732848"/>
            <a:ext cx="1971318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40"/>
              </a:lnSpc>
              <a:buNone/>
            </a:pPr>
            <a:r>
              <a:rPr lang="en-US" sz="1552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Поиск решения</a:t>
            </a:r>
            <a:endParaRPr lang="en-US" sz="1552" dirty="0"/>
          </a:p>
        </p:txBody>
      </p:sp>
      <p:sp>
        <p:nvSpPr>
          <p:cNvPr id="17" name="Text 12"/>
          <p:cNvSpPr/>
          <p:nvPr/>
        </p:nvSpPr>
        <p:spPr>
          <a:xfrm>
            <a:off x="7245668" y="4079796"/>
            <a:ext cx="6798350" cy="2680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11"/>
              </a:lnSpc>
              <a:buNone/>
            </a:pPr>
            <a:r>
              <a:rPr lang="en-US" sz="1319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Ученики самостоятельно ищут решение проблемы, используя свои знания и опыт.</a:t>
            </a:r>
            <a:endParaRPr lang="en-US" sz="1319" dirty="0"/>
          </a:p>
        </p:txBody>
      </p:sp>
      <p:sp>
        <p:nvSpPr>
          <p:cNvPr id="18" name="Shape 13"/>
          <p:cNvSpPr/>
          <p:nvPr/>
        </p:nvSpPr>
        <p:spPr>
          <a:xfrm>
            <a:off x="6489740" y="5048369"/>
            <a:ext cx="586383" cy="22860"/>
          </a:xfrm>
          <a:prstGeom prst="roundRect">
            <a:avLst>
              <a:gd name="adj" fmla="val 1099520"/>
            </a:avLst>
          </a:prstGeom>
          <a:solidFill>
            <a:srgbClr val="DA33BF"/>
          </a:solidFill>
          <a:ln/>
        </p:spPr>
      </p:sp>
      <p:sp>
        <p:nvSpPr>
          <p:cNvPr id="19" name="Shape 14"/>
          <p:cNvSpPr/>
          <p:nvPr/>
        </p:nvSpPr>
        <p:spPr>
          <a:xfrm>
            <a:off x="6135648" y="4871323"/>
            <a:ext cx="376952" cy="376952"/>
          </a:xfrm>
          <a:prstGeom prst="roundRect">
            <a:avLst>
              <a:gd name="adj" fmla="val 66680"/>
            </a:avLst>
          </a:prstGeom>
          <a:solidFill>
            <a:srgbClr val="F3F3FF"/>
          </a:solidFill>
          <a:ln w="15240">
            <a:solidFill>
              <a:srgbClr val="DA33BF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253162" y="4941451"/>
            <a:ext cx="141923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1863" dirty="0"/>
          </a:p>
        </p:txBody>
      </p:sp>
      <p:sp>
        <p:nvSpPr>
          <p:cNvPr id="21" name="Text 16"/>
          <p:cNvSpPr/>
          <p:nvPr/>
        </p:nvSpPr>
        <p:spPr>
          <a:xfrm>
            <a:off x="7245668" y="4850368"/>
            <a:ext cx="2858810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40"/>
              </a:lnSpc>
              <a:buNone/>
            </a:pPr>
            <a:r>
              <a:rPr lang="en-US" sz="1552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Экспериментальная проверка</a:t>
            </a:r>
            <a:endParaRPr lang="en-US" sz="1552" dirty="0"/>
          </a:p>
        </p:txBody>
      </p:sp>
      <p:sp>
        <p:nvSpPr>
          <p:cNvPr id="22" name="Text 17"/>
          <p:cNvSpPr/>
          <p:nvPr/>
        </p:nvSpPr>
        <p:spPr>
          <a:xfrm>
            <a:off x="7245668" y="5197316"/>
            <a:ext cx="6798350" cy="2680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11"/>
              </a:lnSpc>
              <a:buNone/>
            </a:pPr>
            <a:r>
              <a:rPr lang="en-US" sz="1319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Проведение эксперимента для подтверждения или опровержения гипотезы.</a:t>
            </a:r>
            <a:endParaRPr lang="en-US" sz="1319" dirty="0"/>
          </a:p>
        </p:txBody>
      </p:sp>
      <p:sp>
        <p:nvSpPr>
          <p:cNvPr id="23" name="Shape 18"/>
          <p:cNvSpPr/>
          <p:nvPr/>
        </p:nvSpPr>
        <p:spPr>
          <a:xfrm>
            <a:off x="6489740" y="6165890"/>
            <a:ext cx="586383" cy="22860"/>
          </a:xfrm>
          <a:prstGeom prst="roundRect">
            <a:avLst>
              <a:gd name="adj" fmla="val 1099520"/>
            </a:avLst>
          </a:prstGeom>
          <a:solidFill>
            <a:srgbClr val="2D4DF2"/>
          </a:solidFill>
          <a:ln/>
        </p:spPr>
      </p:sp>
      <p:sp>
        <p:nvSpPr>
          <p:cNvPr id="24" name="Shape 19"/>
          <p:cNvSpPr/>
          <p:nvPr/>
        </p:nvSpPr>
        <p:spPr>
          <a:xfrm>
            <a:off x="6135648" y="5988844"/>
            <a:ext cx="376952" cy="376952"/>
          </a:xfrm>
          <a:prstGeom prst="roundRect">
            <a:avLst>
              <a:gd name="adj" fmla="val 66680"/>
            </a:avLst>
          </a:prstGeom>
          <a:solidFill>
            <a:srgbClr val="F3F3FF"/>
          </a:solidFill>
          <a:ln w="15240">
            <a:solidFill>
              <a:srgbClr val="2D4DF2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6253162" y="6058972"/>
            <a:ext cx="141923" cy="23657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863"/>
              </a:lnSpc>
              <a:buNone/>
            </a:pPr>
            <a:r>
              <a:rPr lang="en-US" sz="186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1863" dirty="0"/>
          </a:p>
        </p:txBody>
      </p:sp>
      <p:sp>
        <p:nvSpPr>
          <p:cNvPr id="26" name="Text 21"/>
          <p:cNvSpPr/>
          <p:nvPr/>
        </p:nvSpPr>
        <p:spPr>
          <a:xfrm>
            <a:off x="7245668" y="5967889"/>
            <a:ext cx="1971318" cy="2464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1940"/>
              </a:lnSpc>
              <a:buNone/>
            </a:pPr>
            <a:r>
              <a:rPr lang="en-US" sz="1552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Анализ результатов</a:t>
            </a:r>
            <a:endParaRPr lang="en-US" sz="1552" dirty="0"/>
          </a:p>
        </p:txBody>
      </p:sp>
      <p:sp>
        <p:nvSpPr>
          <p:cNvPr id="27" name="Text 22"/>
          <p:cNvSpPr/>
          <p:nvPr/>
        </p:nvSpPr>
        <p:spPr>
          <a:xfrm>
            <a:off x="7245668" y="6314837"/>
            <a:ext cx="6798350" cy="5360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11"/>
              </a:lnSpc>
              <a:buNone/>
            </a:pPr>
            <a:r>
              <a:rPr lang="en-US" sz="1319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Обсуждение полученных результатов, формулирование выводов и выявление новых вопросов.</a:t>
            </a:r>
            <a:endParaRPr lang="en-US" sz="13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4036" y="232886"/>
            <a:ext cx="4906328" cy="7763827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52343" y="1360408"/>
            <a:ext cx="7839313" cy="16448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17"/>
              </a:lnSpc>
              <a:buNone/>
            </a:pPr>
            <a:r>
              <a:rPr lang="en-US" sz="345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Применение ИКТ-технологий для стимулирования творческой активности</a:t>
            </a:r>
            <a:endParaRPr lang="en-US" sz="3453" dirty="0"/>
          </a:p>
        </p:txBody>
      </p:sp>
      <p:sp>
        <p:nvSpPr>
          <p:cNvPr id="7" name="Shape 2"/>
          <p:cNvSpPr/>
          <p:nvPr/>
        </p:nvSpPr>
        <p:spPr>
          <a:xfrm>
            <a:off x="652343" y="3284815"/>
            <a:ext cx="3826550" cy="1997273"/>
          </a:xfrm>
          <a:prstGeom prst="roundRect">
            <a:avLst>
              <a:gd name="adj" fmla="val 13999"/>
            </a:avLst>
          </a:prstGeom>
          <a:solidFill>
            <a:srgbClr val="F3F3FF"/>
          </a:solidFill>
          <a:ln w="22860">
            <a:solidFill>
              <a:srgbClr val="2D4DF2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861536" y="3494008"/>
            <a:ext cx="3067526" cy="2740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58"/>
              </a:lnSpc>
              <a:buNone/>
            </a:pPr>
            <a:r>
              <a:rPr lang="en-US" sz="1727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Интерактивные презентации</a:t>
            </a:r>
            <a:endParaRPr lang="en-US" sz="1727" dirty="0"/>
          </a:p>
        </p:txBody>
      </p:sp>
      <p:sp>
        <p:nvSpPr>
          <p:cNvPr id="9" name="Text 4"/>
          <p:cNvSpPr/>
          <p:nvPr/>
        </p:nvSpPr>
        <p:spPr>
          <a:xfrm>
            <a:off x="861536" y="3879890"/>
            <a:ext cx="3408164" cy="11930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48"/>
              </a:lnSpc>
              <a:buNone/>
            </a:pPr>
            <a:r>
              <a:rPr lang="en-US" sz="1468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Использование интерактивных презентаций с анимацией, видео и звуком повышает интерес и </a:t>
            </a:r>
            <a:r>
              <a:rPr lang="en-US" sz="1468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вовлеченность</a:t>
            </a:r>
            <a:r>
              <a:rPr lang="en-US" sz="1468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ru-RU" sz="1468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об</a:t>
            </a:r>
            <a:r>
              <a:rPr lang="en-US" sz="1468" dirty="0" err="1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уча</a:t>
            </a:r>
            <a:r>
              <a:rPr lang="ru-RU" sz="1468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ю</a:t>
            </a:r>
            <a:r>
              <a:rPr lang="en-US" sz="1468" dirty="0" err="1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щихся</a:t>
            </a:r>
            <a:r>
              <a:rPr lang="en-US" sz="1468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468" dirty="0"/>
          </a:p>
        </p:txBody>
      </p:sp>
      <p:sp>
        <p:nvSpPr>
          <p:cNvPr id="10" name="Shape 5"/>
          <p:cNvSpPr/>
          <p:nvPr/>
        </p:nvSpPr>
        <p:spPr>
          <a:xfrm>
            <a:off x="4665226" y="3284815"/>
            <a:ext cx="3826550" cy="1997273"/>
          </a:xfrm>
          <a:prstGeom prst="roundRect">
            <a:avLst>
              <a:gd name="adj" fmla="val 13999"/>
            </a:avLst>
          </a:prstGeom>
          <a:solidFill>
            <a:srgbClr val="F3F3FF"/>
          </a:solidFill>
          <a:ln w="22860">
            <a:solidFill>
              <a:srgbClr val="018CE1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4874419" y="3494008"/>
            <a:ext cx="2839522" cy="2740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58"/>
              </a:lnSpc>
              <a:buNone/>
            </a:pPr>
            <a:r>
              <a:rPr lang="en-US" sz="1727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Виртуальные лаборатории</a:t>
            </a:r>
            <a:endParaRPr lang="en-US" sz="1727" dirty="0"/>
          </a:p>
        </p:txBody>
      </p:sp>
      <p:sp>
        <p:nvSpPr>
          <p:cNvPr id="12" name="Text 7"/>
          <p:cNvSpPr/>
          <p:nvPr/>
        </p:nvSpPr>
        <p:spPr>
          <a:xfrm>
            <a:off x="4874419" y="3879890"/>
            <a:ext cx="3408164" cy="11930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48"/>
              </a:lnSpc>
              <a:buNone/>
            </a:pPr>
            <a:r>
              <a:rPr lang="en-US" sz="1468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Виртуальные лаборатории позволяют проводить эксперименты безопасно и эффективно, развивая навыки исследовательской деятельности.</a:t>
            </a:r>
            <a:endParaRPr lang="en-US" sz="1468" dirty="0"/>
          </a:p>
        </p:txBody>
      </p:sp>
      <p:sp>
        <p:nvSpPr>
          <p:cNvPr id="13" name="Shape 8"/>
          <p:cNvSpPr/>
          <p:nvPr/>
        </p:nvSpPr>
        <p:spPr>
          <a:xfrm>
            <a:off x="652343" y="5468422"/>
            <a:ext cx="7839313" cy="1400770"/>
          </a:xfrm>
          <a:prstGeom prst="roundRect">
            <a:avLst>
              <a:gd name="adj" fmla="val 19960"/>
            </a:avLst>
          </a:prstGeom>
          <a:solidFill>
            <a:srgbClr val="F3F3FF"/>
          </a:solidFill>
          <a:ln w="22860">
            <a:solidFill>
              <a:srgbClr val="DA33BF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861536" y="5677614"/>
            <a:ext cx="2192893" cy="2740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158"/>
              </a:lnSpc>
              <a:buNone/>
            </a:pPr>
            <a:r>
              <a:rPr lang="en-US" sz="1727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Онлайн-ресурсы</a:t>
            </a:r>
            <a:endParaRPr lang="en-US" sz="1727" dirty="0"/>
          </a:p>
        </p:txBody>
      </p:sp>
      <p:sp>
        <p:nvSpPr>
          <p:cNvPr id="15" name="Text 10"/>
          <p:cNvSpPr/>
          <p:nvPr/>
        </p:nvSpPr>
        <p:spPr>
          <a:xfrm>
            <a:off x="861536" y="6063496"/>
            <a:ext cx="7420928" cy="5965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48"/>
              </a:lnSpc>
              <a:buNone/>
            </a:pPr>
            <a:r>
              <a:rPr lang="en-US" sz="1468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Онлайн-ресурсы, такие как видеоуроки, тесты и учебные игры, предоставляют учащимся доступ к дополнительным материалам и заданиям.</a:t>
            </a:r>
            <a:endParaRPr lang="en-US" sz="14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695" y="2437090"/>
            <a:ext cx="5032891" cy="33553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101119" y="1001435"/>
            <a:ext cx="7874079" cy="1600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202"/>
              </a:lnSpc>
              <a:buNone/>
            </a:pPr>
            <a:r>
              <a:rPr lang="en-US" sz="3361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Роль групповой и индивидуальной работы в развитии творческих способностей</a:t>
            </a:r>
            <a:endParaRPr lang="en-US" sz="3361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1360" y="2874050"/>
            <a:ext cx="907018" cy="145137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7300436" y="3055382"/>
            <a:ext cx="2134314" cy="2668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01"/>
              </a:lnSpc>
              <a:buNone/>
            </a:pPr>
            <a:r>
              <a:rPr lang="en-US" sz="1681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Групповая работа</a:t>
            </a:r>
            <a:endParaRPr lang="en-US" sz="1681" dirty="0"/>
          </a:p>
        </p:txBody>
      </p:sp>
      <p:sp>
        <p:nvSpPr>
          <p:cNvPr id="9" name="Text 3"/>
          <p:cNvSpPr/>
          <p:nvPr/>
        </p:nvSpPr>
        <p:spPr>
          <a:xfrm>
            <a:off x="7300436" y="3431024"/>
            <a:ext cx="6695003" cy="5805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86"/>
              </a:lnSpc>
              <a:buNone/>
            </a:pPr>
            <a:r>
              <a:rPr lang="en-US" sz="1429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Развивает навыки общения, сотрудничества и коллективного творчества, способствует взаимопомощи и обмену идеями.</a:t>
            </a:r>
            <a:endParaRPr lang="en-US" sz="1429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1360" y="4325422"/>
            <a:ext cx="907018" cy="1451372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300436" y="4506754"/>
            <a:ext cx="2508766" cy="2668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01"/>
              </a:lnSpc>
              <a:buNone/>
            </a:pPr>
            <a:r>
              <a:rPr lang="en-US" sz="1681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Индивидуальная работа</a:t>
            </a:r>
            <a:endParaRPr lang="en-US" sz="1681" dirty="0"/>
          </a:p>
        </p:txBody>
      </p:sp>
      <p:sp>
        <p:nvSpPr>
          <p:cNvPr id="12" name="Text 5"/>
          <p:cNvSpPr/>
          <p:nvPr/>
        </p:nvSpPr>
        <p:spPr>
          <a:xfrm>
            <a:off x="7300436" y="4882396"/>
            <a:ext cx="6695003" cy="5805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86"/>
              </a:lnSpc>
              <a:buNone/>
            </a:pPr>
            <a:r>
              <a:rPr lang="en-US" sz="1429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Позволяет каждому ученику раскрыть свой потенциал, работать в своем темпе, развивать самостоятельность и критическое мышление.</a:t>
            </a:r>
            <a:endParaRPr lang="en-US" sz="1429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1360" y="5776793"/>
            <a:ext cx="907018" cy="145137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7300436" y="5958126"/>
            <a:ext cx="2737723" cy="2668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101"/>
              </a:lnSpc>
              <a:buNone/>
            </a:pPr>
            <a:r>
              <a:rPr lang="en-US" sz="1681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Комбинированный подход</a:t>
            </a:r>
            <a:endParaRPr lang="en-US" sz="1681" dirty="0"/>
          </a:p>
        </p:txBody>
      </p:sp>
      <p:sp>
        <p:nvSpPr>
          <p:cNvPr id="15" name="Text 7"/>
          <p:cNvSpPr/>
          <p:nvPr/>
        </p:nvSpPr>
        <p:spPr>
          <a:xfrm>
            <a:off x="7300436" y="6333768"/>
            <a:ext cx="6695003" cy="5805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286"/>
              </a:lnSpc>
              <a:buNone/>
            </a:pPr>
            <a:r>
              <a:rPr lang="en-US" sz="1429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Сочетание групповой и индивидуальной работы позволяет ученикам развивать как коллективные, так и индивидуальные творческие способности.</a:t>
            </a:r>
            <a:endParaRPr lang="en-US" sz="1429" dirty="0"/>
          </a:p>
        </p:txBody>
      </p:sp>
      <p:pic>
        <p:nvPicPr>
          <p:cNvPr id="16" name="Image 6" descr="preencoded.png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008" y="2288143"/>
            <a:ext cx="4970383" cy="365331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208514" y="1196697"/>
            <a:ext cx="7699772" cy="18205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778"/>
              </a:lnSpc>
              <a:buNone/>
            </a:pPr>
            <a:r>
              <a:rPr lang="en-US" sz="382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Интеграция химии с другими предметами для междисциплинарного подхода</a:t>
            </a:r>
            <a:endParaRPr lang="en-US" sz="3823" dirty="0"/>
          </a:p>
        </p:txBody>
      </p:sp>
      <p:sp>
        <p:nvSpPr>
          <p:cNvPr id="7" name="Shape 2"/>
          <p:cNvSpPr/>
          <p:nvPr/>
        </p:nvSpPr>
        <p:spPr>
          <a:xfrm>
            <a:off x="6208514" y="3326725"/>
            <a:ext cx="7699772" cy="3706178"/>
          </a:xfrm>
          <a:prstGeom prst="roundRect">
            <a:avLst>
              <a:gd name="adj" fmla="val 8351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8" name="Shape 3"/>
          <p:cNvSpPr/>
          <p:nvPr/>
        </p:nvSpPr>
        <p:spPr>
          <a:xfrm>
            <a:off x="6216134" y="3334345"/>
            <a:ext cx="7684532" cy="9227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9" name="Text 4"/>
          <p:cNvSpPr/>
          <p:nvPr/>
        </p:nvSpPr>
        <p:spPr>
          <a:xfrm>
            <a:off x="6422350" y="3465671"/>
            <a:ext cx="3426023" cy="3300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99"/>
              </a:lnSpc>
              <a:buNone/>
            </a:pPr>
            <a:r>
              <a:rPr lang="en-US" sz="16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Физика</a:t>
            </a:r>
            <a:endParaRPr lang="en-US" sz="1625" dirty="0"/>
          </a:p>
        </p:txBody>
      </p:sp>
      <p:sp>
        <p:nvSpPr>
          <p:cNvPr id="10" name="Text 5"/>
          <p:cNvSpPr/>
          <p:nvPr/>
        </p:nvSpPr>
        <p:spPr>
          <a:xfrm>
            <a:off x="10268426" y="3465671"/>
            <a:ext cx="3426023" cy="6600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99"/>
              </a:lnSpc>
              <a:buNone/>
            </a:pPr>
            <a:r>
              <a:rPr lang="en-US" sz="16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Изучение химических процессов с точки зрения физических законов.</a:t>
            </a:r>
            <a:endParaRPr lang="en-US" sz="1625" dirty="0"/>
          </a:p>
        </p:txBody>
      </p:sp>
      <p:sp>
        <p:nvSpPr>
          <p:cNvPr id="11" name="Shape 6"/>
          <p:cNvSpPr/>
          <p:nvPr/>
        </p:nvSpPr>
        <p:spPr>
          <a:xfrm>
            <a:off x="6216134" y="4257080"/>
            <a:ext cx="7684532" cy="92273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2" name="Text 7"/>
          <p:cNvSpPr/>
          <p:nvPr/>
        </p:nvSpPr>
        <p:spPr>
          <a:xfrm>
            <a:off x="6422350" y="4388406"/>
            <a:ext cx="3426023" cy="3300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99"/>
              </a:lnSpc>
              <a:buNone/>
            </a:pPr>
            <a:r>
              <a:rPr lang="en-US" sz="16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Биология</a:t>
            </a:r>
            <a:endParaRPr lang="en-US" sz="1625" dirty="0"/>
          </a:p>
        </p:txBody>
      </p:sp>
      <p:sp>
        <p:nvSpPr>
          <p:cNvPr id="13" name="Text 8"/>
          <p:cNvSpPr/>
          <p:nvPr/>
        </p:nvSpPr>
        <p:spPr>
          <a:xfrm>
            <a:off x="10268426" y="4388406"/>
            <a:ext cx="3426023" cy="6600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99"/>
              </a:lnSpc>
              <a:buNone/>
            </a:pPr>
            <a:r>
              <a:rPr lang="en-US" sz="16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Изучение роли химических веществ в живых организмах.</a:t>
            </a:r>
            <a:endParaRPr lang="en-US" sz="1625" dirty="0"/>
          </a:p>
        </p:txBody>
      </p:sp>
      <p:sp>
        <p:nvSpPr>
          <p:cNvPr id="14" name="Shape 9"/>
          <p:cNvSpPr/>
          <p:nvPr/>
        </p:nvSpPr>
        <p:spPr>
          <a:xfrm>
            <a:off x="6216134" y="5179814"/>
            <a:ext cx="7684532" cy="9227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0"/>
          <p:cNvSpPr/>
          <p:nvPr/>
        </p:nvSpPr>
        <p:spPr>
          <a:xfrm>
            <a:off x="6422350" y="5311140"/>
            <a:ext cx="3426023" cy="3300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99"/>
              </a:lnSpc>
              <a:buNone/>
            </a:pPr>
            <a:r>
              <a:rPr lang="en-US" sz="16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География</a:t>
            </a:r>
            <a:endParaRPr lang="en-US" sz="1625" dirty="0"/>
          </a:p>
        </p:txBody>
      </p:sp>
      <p:sp>
        <p:nvSpPr>
          <p:cNvPr id="16" name="Text 11"/>
          <p:cNvSpPr/>
          <p:nvPr/>
        </p:nvSpPr>
        <p:spPr>
          <a:xfrm>
            <a:off x="10268426" y="5311140"/>
            <a:ext cx="3426023" cy="6600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99"/>
              </a:lnSpc>
              <a:buNone/>
            </a:pPr>
            <a:r>
              <a:rPr lang="en-US" sz="16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Изучение химического состава природных ресурсов.</a:t>
            </a:r>
            <a:endParaRPr lang="en-US" sz="1625" dirty="0"/>
          </a:p>
        </p:txBody>
      </p:sp>
      <p:sp>
        <p:nvSpPr>
          <p:cNvPr id="17" name="Shape 12"/>
          <p:cNvSpPr/>
          <p:nvPr/>
        </p:nvSpPr>
        <p:spPr>
          <a:xfrm>
            <a:off x="6216134" y="6102548"/>
            <a:ext cx="7684532" cy="92273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3"/>
          <p:cNvSpPr/>
          <p:nvPr/>
        </p:nvSpPr>
        <p:spPr>
          <a:xfrm>
            <a:off x="6422350" y="6233874"/>
            <a:ext cx="3426023" cy="3300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599"/>
              </a:lnSpc>
              <a:buNone/>
            </a:pPr>
            <a:r>
              <a:rPr lang="en-US" sz="16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История</a:t>
            </a:r>
            <a:endParaRPr lang="en-US" sz="1625" dirty="0"/>
          </a:p>
        </p:txBody>
      </p:sp>
      <p:sp>
        <p:nvSpPr>
          <p:cNvPr id="19" name="Text 14"/>
          <p:cNvSpPr/>
          <p:nvPr/>
        </p:nvSpPr>
        <p:spPr>
          <a:xfrm>
            <a:off x="10268426" y="6233874"/>
            <a:ext cx="3426023" cy="6600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599"/>
              </a:lnSpc>
              <a:buNone/>
            </a:pPr>
            <a:r>
              <a:rPr lang="en-US" sz="1625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Изучение развития химических знаний и технологий.</a:t>
            </a:r>
            <a:endParaRPr lang="en-US" sz="16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E5E0DF"/>
          </a:solidFill>
          <a:ln/>
        </p:spPr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1952" y="1284208"/>
            <a:ext cx="7932896" cy="10179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008"/>
              </a:lnSpc>
              <a:buNone/>
            </a:pPr>
            <a:r>
              <a:rPr lang="en-US" sz="3206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Оценка и мониторинг развития творческих способностей учащихся</a:t>
            </a:r>
            <a:endParaRPr lang="en-US" sz="3206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952" y="2561749"/>
            <a:ext cx="432554" cy="43255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091952" y="3167301"/>
            <a:ext cx="2035731" cy="2544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04"/>
              </a:lnSpc>
              <a:buNone/>
            </a:pPr>
            <a:r>
              <a:rPr lang="en-US" sz="160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Портфолио работ</a:t>
            </a:r>
            <a:endParaRPr lang="en-US" sz="1603" dirty="0"/>
          </a:p>
        </p:txBody>
      </p:sp>
      <p:sp>
        <p:nvSpPr>
          <p:cNvPr id="10" name="Text 4"/>
          <p:cNvSpPr/>
          <p:nvPr/>
        </p:nvSpPr>
        <p:spPr>
          <a:xfrm>
            <a:off x="6091952" y="3525560"/>
            <a:ext cx="3836670" cy="8301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80"/>
              </a:lnSpc>
              <a:buNone/>
            </a:pPr>
            <a:r>
              <a:rPr lang="en-US" sz="1363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Сбор работ, демонстрирующих творческие достижения учащихся, например, проекты, презентации, исследовательские работы.</a:t>
            </a:r>
            <a:endParaRPr lang="en-US" sz="1363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8178" y="2561749"/>
            <a:ext cx="432554" cy="43255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0188178" y="3167301"/>
            <a:ext cx="2581632" cy="2544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04"/>
              </a:lnSpc>
              <a:buNone/>
            </a:pPr>
            <a:r>
              <a:rPr lang="en-US" sz="160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Тесты с открытым ответом</a:t>
            </a:r>
            <a:endParaRPr lang="en-US" sz="1603" dirty="0"/>
          </a:p>
        </p:txBody>
      </p:sp>
      <p:sp>
        <p:nvSpPr>
          <p:cNvPr id="13" name="Text 6"/>
          <p:cNvSpPr/>
          <p:nvPr/>
        </p:nvSpPr>
        <p:spPr>
          <a:xfrm>
            <a:off x="10188178" y="3525560"/>
            <a:ext cx="3836670" cy="8301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80"/>
              </a:lnSpc>
              <a:buNone/>
            </a:pPr>
            <a:r>
              <a:rPr lang="en-US" sz="1363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Тесты, предлагающие творческие задания, требующие оригинального мышления и нестандартных решений.</a:t>
            </a:r>
            <a:endParaRPr lang="en-US" sz="1363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1952" y="4874776"/>
            <a:ext cx="432554" cy="43255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091952" y="5480328"/>
            <a:ext cx="2760464" cy="2544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04"/>
              </a:lnSpc>
              <a:buNone/>
            </a:pPr>
            <a:r>
              <a:rPr lang="en-US" sz="160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Наблюдение за поведением</a:t>
            </a:r>
            <a:endParaRPr lang="en-US" sz="1603" dirty="0"/>
          </a:p>
        </p:txBody>
      </p:sp>
      <p:sp>
        <p:nvSpPr>
          <p:cNvPr id="16" name="Text 8"/>
          <p:cNvSpPr/>
          <p:nvPr/>
        </p:nvSpPr>
        <p:spPr>
          <a:xfrm>
            <a:off x="6091952" y="5838587"/>
            <a:ext cx="3836670" cy="8301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80"/>
              </a:lnSpc>
              <a:buNone/>
            </a:pPr>
            <a:r>
              <a:rPr lang="en-US" sz="1363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Наблюдение за вовлеченностью учащихся в учебный процесс, их инициативой и креативностью.</a:t>
            </a:r>
            <a:endParaRPr lang="en-US" sz="1363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88178" y="4874776"/>
            <a:ext cx="432554" cy="432554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10188178" y="5480328"/>
            <a:ext cx="2181106" cy="25443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04"/>
              </a:lnSpc>
              <a:buNone/>
            </a:pPr>
            <a:r>
              <a:rPr lang="en-US" sz="1603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Оценивание учителем</a:t>
            </a:r>
            <a:endParaRPr lang="en-US" sz="1603" dirty="0"/>
          </a:p>
        </p:txBody>
      </p:sp>
      <p:sp>
        <p:nvSpPr>
          <p:cNvPr id="19" name="Text 10"/>
          <p:cNvSpPr/>
          <p:nvPr/>
        </p:nvSpPr>
        <p:spPr>
          <a:xfrm>
            <a:off x="10188178" y="5838587"/>
            <a:ext cx="3836670" cy="11068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80"/>
              </a:lnSpc>
              <a:buNone/>
            </a:pPr>
            <a:r>
              <a:rPr lang="en-US" sz="1363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Оценивание творческих способностей учащихся по критериям, учитывающим оригинальность, креативность, самостоятельность, критическое мышление.</a:t>
            </a:r>
            <a:endParaRPr lang="en-US" sz="13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635365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62833" y="599361"/>
            <a:ext cx="13104733" cy="12823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048"/>
              </a:lnSpc>
              <a:buNone/>
            </a:pPr>
            <a:r>
              <a:rPr lang="en-US" sz="4039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Повышение мотивации и интереса к изучению химии</a:t>
            </a:r>
            <a:endParaRPr lang="en-US" sz="4039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33" y="2317552"/>
            <a:ext cx="6388894" cy="394858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62833" y="6538555"/>
            <a:ext cx="2564487" cy="32051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24"/>
              </a:lnSpc>
              <a:buNone/>
            </a:pPr>
            <a:r>
              <a:rPr lang="en-US" sz="2019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Демонстрации</a:t>
            </a:r>
            <a:endParaRPr lang="en-US" sz="2019" dirty="0"/>
          </a:p>
        </p:txBody>
      </p:sp>
      <p:sp>
        <p:nvSpPr>
          <p:cNvPr id="7" name="Text 3"/>
          <p:cNvSpPr/>
          <p:nvPr/>
        </p:nvSpPr>
        <p:spPr>
          <a:xfrm>
            <a:off x="762833" y="6989802"/>
            <a:ext cx="6388894" cy="10462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46"/>
              </a:lnSpc>
              <a:buNone/>
            </a:pPr>
            <a:r>
              <a:rPr lang="en-US" sz="1716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Проведение эффектных демонстраций, которые захватывают внимание учащихся и показывают красоту и практическую значимость химии.</a:t>
            </a:r>
            <a:endParaRPr lang="en-US" sz="1716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8673" y="2317552"/>
            <a:ext cx="6388894" cy="394858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478673" y="6538555"/>
            <a:ext cx="2564487" cy="32051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24"/>
              </a:lnSpc>
              <a:buNone/>
            </a:pPr>
            <a:r>
              <a:rPr lang="en-US" sz="2019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Экскурсии</a:t>
            </a:r>
            <a:endParaRPr lang="en-US" sz="2019" dirty="0"/>
          </a:p>
        </p:txBody>
      </p:sp>
      <p:sp>
        <p:nvSpPr>
          <p:cNvPr id="10" name="Text 5"/>
          <p:cNvSpPr/>
          <p:nvPr/>
        </p:nvSpPr>
        <p:spPr>
          <a:xfrm>
            <a:off x="7478673" y="6989802"/>
            <a:ext cx="6388894" cy="10462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46"/>
              </a:lnSpc>
              <a:buNone/>
            </a:pPr>
            <a:r>
              <a:rPr lang="en-US" sz="1716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Организация экскурсий в научные музеи, лаборатории, химические предприятия, где ученики могут познакомиться с применением химии в реальной жизни.</a:t>
            </a:r>
            <a:endParaRPr lang="en-US" sz="17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9086"/>
            <a:ext cx="4601981" cy="6110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kobts\Downloads\IMG_20240827_172744_26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10" b="7264"/>
          <a:stretch/>
        </p:blipFill>
        <p:spPr bwMode="auto">
          <a:xfrm>
            <a:off x="4786991" y="4040414"/>
            <a:ext cx="5298305" cy="408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9"/>
          <a:stretch/>
        </p:blipFill>
        <p:spPr bwMode="auto">
          <a:xfrm>
            <a:off x="5689741" y="395809"/>
            <a:ext cx="3867916" cy="3644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1238" y="3115198"/>
            <a:ext cx="4000819" cy="491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676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128004" y="174171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3204" y="2318504"/>
            <a:ext cx="4887873" cy="359259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837724" y="1538645"/>
            <a:ext cx="7468553" cy="1056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544"/>
              </a:lnSpc>
              <a:buNone/>
            </a:pPr>
            <a:r>
              <a:rPr lang="en-US" sz="4435" b="1" dirty="0" err="1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Заключение</a:t>
            </a:r>
            <a:endParaRPr lang="en-US" sz="4435" dirty="0"/>
          </a:p>
        </p:txBody>
      </p:sp>
      <p:sp>
        <p:nvSpPr>
          <p:cNvPr id="7" name="Text 2"/>
          <p:cNvSpPr/>
          <p:nvPr/>
        </p:nvSpPr>
        <p:spPr>
          <a:xfrm>
            <a:off x="620486" y="2808515"/>
            <a:ext cx="8077199" cy="43869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16"/>
              </a:lnSpc>
              <a:buNone/>
            </a:pPr>
            <a:r>
              <a:rPr lang="en-US" sz="28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Развитие творческих способностей на уроках химии - это сложный и многогранный процесс, требующий комплексного подхода. Необходимо создавать условия, которые стимулируют интерес учащихся к науке, развивают их критическое мышление, самостоятельность и творческий подход. Важно использовать современные методы обучения, интегрировать химию с другими предметами и создавать творческую атмосферу на уроках.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616</Words>
  <Application>Microsoft Office PowerPoint</Application>
  <PresentationFormat>Произвольный</PresentationFormat>
  <Paragraphs>85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kobts</cp:lastModifiedBy>
  <cp:revision>9</cp:revision>
  <dcterms:created xsi:type="dcterms:W3CDTF">2024-08-25T08:50:28Z</dcterms:created>
  <dcterms:modified xsi:type="dcterms:W3CDTF">2024-08-27T12:18:04Z</dcterms:modified>
</cp:coreProperties>
</file>